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00" r:id="rId4"/>
    <p:sldId id="304" r:id="rId5"/>
    <p:sldId id="306" r:id="rId6"/>
    <p:sldId id="305" r:id="rId7"/>
    <p:sldId id="308" r:id="rId8"/>
    <p:sldId id="309" r:id="rId9"/>
    <p:sldId id="310" r:id="rId10"/>
    <p:sldId id="311" r:id="rId11"/>
    <p:sldId id="312" r:id="rId12"/>
    <p:sldId id="313" r:id="rId13"/>
    <p:sldId id="314" r:id="rId14"/>
    <p:sldId id="303" r:id="rId15"/>
    <p:sldId id="307" r:id="rId16"/>
    <p:sldId id="322" r:id="rId17"/>
    <p:sldId id="315" r:id="rId18"/>
    <p:sldId id="316" r:id="rId19"/>
    <p:sldId id="323" r:id="rId20"/>
    <p:sldId id="317" r:id="rId21"/>
    <p:sldId id="318" r:id="rId22"/>
    <p:sldId id="319" r:id="rId23"/>
    <p:sldId id="320" r:id="rId24"/>
    <p:sldId id="321" r:id="rId2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3"/>
    <p:restoredTop sz="94637"/>
  </p:normalViewPr>
  <p:slideViewPr>
    <p:cSldViewPr snapToGrid="0" snapToObjects="1">
      <p:cViewPr varScale="1">
        <p:scale>
          <a:sx n="140" d="100"/>
          <a:sy n="140" d="100"/>
        </p:scale>
        <p:origin x="232" y="8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png>
</file>

<file path=ppt/media/image2.jpe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producerapi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sumerapi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/streams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kafka.apache.org/documentation.html#connect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 dirty="0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Apache Kafka Basics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Replicas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653999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70466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Cluster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05150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Zookeeper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7401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63A9876-D0EC-CC4A-9E13-259D545406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891" r="1" b="39704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Features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Multi 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</a:t>
            </a:r>
            <a:r>
              <a:rPr lang="pl-PL" dirty="0">
                <a:solidFill>
                  <a:schemeClr val="bg1"/>
                </a:solidFill>
              </a:rPr>
              <a:t> Kafka as a </a:t>
            </a:r>
            <a:r>
              <a:rPr lang="pl-PL" dirty="0" err="1">
                <a:solidFill>
                  <a:schemeClr val="bg1"/>
                </a:solidFill>
              </a:rPr>
              <a:t>multi-tenant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solution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</a:rPr>
              <a:t>Multi-</a:t>
            </a:r>
            <a:r>
              <a:rPr lang="pl-PL" dirty="0" err="1">
                <a:solidFill>
                  <a:schemeClr val="bg1"/>
                </a:solidFill>
              </a:rPr>
              <a:t>tenancy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enabled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configuring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</a:t>
            </a:r>
            <a:r>
              <a:rPr lang="pl-PL" dirty="0">
                <a:solidFill>
                  <a:schemeClr val="bg1"/>
                </a:solidFill>
              </a:rPr>
              <a:t> data</a:t>
            </a:r>
          </a:p>
          <a:p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define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quotas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control</a:t>
            </a:r>
            <a:r>
              <a:rPr lang="pl-PL" dirty="0">
                <a:solidFill>
                  <a:schemeClr val="bg1"/>
                </a:solidFill>
              </a:rPr>
              <a:t> the broker </a:t>
            </a:r>
            <a:r>
              <a:rPr lang="pl-PL" dirty="0" err="1">
                <a:solidFill>
                  <a:schemeClr val="bg1"/>
                </a:solidFill>
              </a:rPr>
              <a:t>resources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used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66639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Geo</a:t>
            </a:r>
            <a:r>
              <a:rPr lang="pl-PL" dirty="0">
                <a:solidFill>
                  <a:schemeClr val="bg1"/>
                </a:solidFill>
              </a:rPr>
              <a:t> Replication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Kafka </a:t>
            </a:r>
            <a:r>
              <a:rPr lang="pl-PL" dirty="0" err="1">
                <a:solidFill>
                  <a:schemeClr val="bg1"/>
                </a:solidFill>
              </a:rPr>
              <a:t>MirrorMaker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geo-replication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replicated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across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multiple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datacenters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regions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passive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for backup and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r>
              <a:rPr lang="pl-PL" dirty="0">
                <a:solidFill>
                  <a:schemeClr val="bg1"/>
                </a:solidFill>
              </a:rPr>
              <a:t>; </a:t>
            </a:r>
          </a:p>
          <a:p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active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scenarios</a:t>
            </a:r>
            <a:r>
              <a:rPr lang="pl-PL" dirty="0">
                <a:solidFill>
                  <a:schemeClr val="bg1"/>
                </a:solidFill>
              </a:rPr>
              <a:t> to place data </a:t>
            </a:r>
            <a:r>
              <a:rPr lang="pl-PL" dirty="0" err="1">
                <a:solidFill>
                  <a:schemeClr val="bg1"/>
                </a:solidFill>
              </a:rPr>
              <a:t>closer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users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71789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Guarantees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At a high-</a:t>
            </a:r>
            <a:r>
              <a:rPr lang="pl-PL" dirty="0" err="1">
                <a:solidFill>
                  <a:schemeClr val="bg1"/>
                </a:solidFill>
              </a:rPr>
              <a:t>level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gives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following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guarantees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r>
              <a:rPr lang="pl-PL" dirty="0">
                <a:solidFill>
                  <a:schemeClr val="bg1"/>
                </a:solidFill>
              </a:rPr>
              <a:t> by a </a:t>
            </a:r>
            <a:r>
              <a:rPr lang="pl-PL" dirty="0" err="1">
                <a:solidFill>
                  <a:schemeClr val="bg1"/>
                </a:solidFill>
              </a:rPr>
              <a:t>producer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particular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appended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sent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Consumer </a:t>
            </a:r>
            <a:r>
              <a:rPr lang="pl-PL" dirty="0" err="1">
                <a:solidFill>
                  <a:schemeClr val="bg1"/>
                </a:solidFill>
              </a:rPr>
              <a:t>sees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in the order </a:t>
            </a:r>
            <a:r>
              <a:rPr lang="pl-PL" dirty="0" err="1">
                <a:solidFill>
                  <a:schemeClr val="bg1"/>
                </a:solidFill>
              </a:rPr>
              <a:t>they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stored</a:t>
            </a:r>
            <a:r>
              <a:rPr lang="pl-PL" dirty="0">
                <a:solidFill>
                  <a:schemeClr val="bg1"/>
                </a:solidFill>
              </a:rPr>
              <a:t> in the log.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Topic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replication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factor</a:t>
            </a:r>
            <a:r>
              <a:rPr lang="pl-PL" dirty="0">
                <a:solidFill>
                  <a:schemeClr val="bg1"/>
                </a:solidFill>
              </a:rPr>
              <a:t> N, we </a:t>
            </a:r>
            <a:r>
              <a:rPr lang="pl-PL" dirty="0" err="1">
                <a:solidFill>
                  <a:schemeClr val="bg1"/>
                </a:solidFill>
              </a:rPr>
              <a:t>will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tolerate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up</a:t>
            </a:r>
            <a:r>
              <a:rPr lang="pl-PL" dirty="0">
                <a:solidFill>
                  <a:schemeClr val="bg1"/>
                </a:solidFill>
              </a:rPr>
              <a:t> to N-1 </a:t>
            </a:r>
            <a:r>
              <a:rPr lang="pl-PL" dirty="0" err="1">
                <a:solidFill>
                  <a:schemeClr val="bg1"/>
                </a:solidFill>
              </a:rPr>
              <a:t>server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failures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15227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Kafka as Storage System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322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>
                <a:solidFill>
                  <a:schemeClr val="bg1"/>
                </a:solidFill>
              </a:rPr>
              <a:t>Retention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09133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What’s</a:t>
            </a:r>
            <a:r>
              <a:rPr lang="pl-PL" dirty="0">
                <a:solidFill>
                  <a:schemeClr val="bg1"/>
                </a:solidFill>
              </a:rPr>
              <a:t> Apache Kafka</a:t>
            </a:r>
          </a:p>
          <a:p>
            <a:r>
              <a:rPr lang="pl-PL" dirty="0">
                <a:solidFill>
                  <a:schemeClr val="bg1"/>
                </a:solidFill>
              </a:rPr>
              <a:t>Basic </a:t>
            </a:r>
            <a:r>
              <a:rPr lang="pl-PL" dirty="0" err="1">
                <a:solidFill>
                  <a:schemeClr val="bg1"/>
                </a:solidFill>
              </a:rPr>
              <a:t>concepts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Features</a:t>
            </a:r>
            <a:r>
              <a:rPr lang="pl-PL" dirty="0">
                <a:solidFill>
                  <a:schemeClr val="bg1"/>
                </a:solidFill>
              </a:rPr>
              <a:t> of Kafka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Kafka Basics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B45A142-4255-493C-8284-5D566C121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36884" y="321177"/>
            <a:ext cx="4332307" cy="6179552"/>
          </a:xfrm>
          <a:prstGeom prst="rect">
            <a:avLst/>
          </a:prstGeom>
          <a:solidFill>
            <a:srgbClr val="404040">
              <a:alpha val="89804"/>
            </a:srgbClr>
          </a:solidFill>
          <a:ln w="127000" cap="sq" cmpd="thinThick">
            <a:solidFill>
              <a:srgbClr val="595959">
                <a:alpha val="8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237" y="914400"/>
            <a:ext cx="3657600" cy="288757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Kafka API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38FB9660-F42F-4313-BBC4-47C007FE48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1126" y="3910267"/>
            <a:ext cx="258679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52656A5C-76DD-FA49-94AC-BF135D58D5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153822" y="680480"/>
            <a:ext cx="6553545" cy="5504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46186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Producer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The </a:t>
            </a:r>
            <a:r>
              <a:rPr lang="pl-PL" sz="3200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Producer API</a:t>
            </a:r>
            <a:r>
              <a:rPr lang="pl-PL" sz="3200" dirty="0">
                <a:solidFill>
                  <a:schemeClr val="bg1"/>
                </a:solidFill>
              </a:rPr>
              <a:t> </a:t>
            </a:r>
            <a:r>
              <a:rPr lang="pl-PL" sz="3200" dirty="0" err="1">
                <a:solidFill>
                  <a:schemeClr val="bg1"/>
                </a:solidFill>
              </a:rPr>
              <a:t>allows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application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stream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to one </a:t>
            </a:r>
            <a:r>
              <a:rPr lang="pl-PL" sz="3200" dirty="0" err="1">
                <a:solidFill>
                  <a:schemeClr val="bg1"/>
                </a:solidFill>
              </a:rPr>
              <a:t>or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more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534722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Consumer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Consumer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subscribe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process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them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0206713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Streams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act</a:t>
            </a:r>
            <a:r>
              <a:rPr lang="pl-PL" dirty="0">
                <a:solidFill>
                  <a:schemeClr val="bg1"/>
                </a:solidFill>
              </a:rPr>
              <a:t> as a </a:t>
            </a:r>
            <a:r>
              <a:rPr lang="pl-PL" i="1" dirty="0" err="1">
                <a:solidFill>
                  <a:schemeClr val="bg1"/>
                </a:solidFill>
              </a:rPr>
              <a:t>stream</a:t>
            </a:r>
            <a:r>
              <a:rPr lang="pl-PL" i="1" dirty="0">
                <a:solidFill>
                  <a:schemeClr val="bg1"/>
                </a:solidFill>
              </a:rPr>
              <a:t> </a:t>
            </a:r>
            <a:r>
              <a:rPr lang="pl-PL" i="1" dirty="0" err="1">
                <a:solidFill>
                  <a:schemeClr val="bg1"/>
                </a:solidFill>
              </a:rPr>
              <a:t>processor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from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</a:t>
            </a:r>
            <a:r>
              <a:rPr lang="pl-PL" dirty="0">
                <a:solidFill>
                  <a:schemeClr val="bg1"/>
                </a:solidFill>
              </a:rPr>
              <a:t> to one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effectively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transforming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input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output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76624717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Connector API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</a:rPr>
              <a:t>The 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Connector API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allows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building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reusable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producers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consumers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connect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existing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applications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data </a:t>
            </a:r>
            <a:r>
              <a:rPr lang="pl-PL" dirty="0" err="1">
                <a:solidFill>
                  <a:schemeClr val="bg1"/>
                </a:solidFill>
              </a:rPr>
              <a:t>systems</a:t>
            </a:r>
            <a:r>
              <a:rPr lang="pl-PL" dirty="0">
                <a:solidFill>
                  <a:schemeClr val="bg1"/>
                </a:solidFill>
              </a:rPr>
              <a:t>. For </a:t>
            </a:r>
            <a:r>
              <a:rPr lang="pl-PL" dirty="0" err="1">
                <a:solidFill>
                  <a:schemeClr val="bg1"/>
                </a:solidFill>
              </a:rPr>
              <a:t>example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connector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relational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database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might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capture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change</a:t>
            </a:r>
            <a:r>
              <a:rPr lang="pl-PL" dirty="0">
                <a:solidFill>
                  <a:schemeClr val="bg1"/>
                </a:solidFill>
              </a:rPr>
              <a:t> to a </a:t>
            </a:r>
            <a:r>
              <a:rPr lang="pl-PL" dirty="0" err="1">
                <a:solidFill>
                  <a:schemeClr val="bg1"/>
                </a:solidFill>
              </a:rPr>
              <a:t>table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044757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a </a:t>
            </a:r>
            <a:r>
              <a:rPr lang="pl-PL" sz="3200" dirty="0" err="1">
                <a:solidFill>
                  <a:schemeClr val="bg1"/>
                </a:solidFill>
              </a:rPr>
              <a:t>messaging</a:t>
            </a:r>
            <a:r>
              <a:rPr lang="pl-PL" sz="3200" dirty="0">
                <a:solidFill>
                  <a:schemeClr val="bg1"/>
                </a:solidFill>
              </a:rPr>
              <a:t> system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designed</a:t>
            </a:r>
            <a:r>
              <a:rPr lang="pl-PL" sz="3200" dirty="0">
                <a:solidFill>
                  <a:schemeClr val="bg1"/>
                </a:solidFill>
              </a:rPr>
              <a:t> to be fast, </a:t>
            </a:r>
            <a:r>
              <a:rPr lang="pl-PL" sz="3200" dirty="0" err="1">
                <a:solidFill>
                  <a:schemeClr val="bg1"/>
                </a:solidFill>
              </a:rPr>
              <a:t>scalable</a:t>
            </a:r>
            <a:r>
              <a:rPr lang="pl-PL" sz="3200" dirty="0">
                <a:solidFill>
                  <a:schemeClr val="bg1"/>
                </a:solidFill>
              </a:rPr>
              <a:t>, and </a:t>
            </a:r>
            <a:r>
              <a:rPr lang="pl-PL" sz="3200" dirty="0" err="1">
                <a:solidFill>
                  <a:schemeClr val="bg1"/>
                </a:solidFill>
              </a:rPr>
              <a:t>durable</a:t>
            </a:r>
            <a:r>
              <a:rPr lang="pl-PL" sz="3200" dirty="0">
                <a:solidFill>
                  <a:schemeClr val="bg1"/>
                </a:solidFill>
              </a:rPr>
              <a:t>. 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stream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processing</a:t>
            </a:r>
            <a:r>
              <a:rPr lang="pl-PL" sz="2800" dirty="0">
                <a:solidFill>
                  <a:schemeClr val="bg1"/>
                </a:solidFill>
              </a:rPr>
              <a:t> platform. </a:t>
            </a:r>
          </a:p>
          <a:p>
            <a:pPr lvl="1"/>
            <a:r>
              <a:rPr lang="pl-PL" sz="2800" dirty="0" err="1">
                <a:solidFill>
                  <a:schemeClr val="bg1"/>
                </a:solidFill>
              </a:rPr>
              <a:t>Originated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LinkedIn and </a:t>
            </a:r>
            <a:r>
              <a:rPr lang="pl-PL" sz="2800" dirty="0" err="1">
                <a:solidFill>
                  <a:schemeClr val="bg1"/>
                </a:solidFill>
              </a:rPr>
              <a:t>later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became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</a:t>
            </a:r>
            <a:r>
              <a:rPr lang="pl-PL" sz="2800" dirty="0">
                <a:solidFill>
                  <a:schemeClr val="bg1"/>
                </a:solidFill>
              </a:rPr>
              <a:t> open-</a:t>
            </a:r>
            <a:r>
              <a:rPr lang="pl-PL" sz="2800" dirty="0" err="1">
                <a:solidFill>
                  <a:schemeClr val="bg1"/>
                </a:solidFill>
              </a:rPr>
              <a:t>source</a:t>
            </a:r>
            <a:r>
              <a:rPr lang="pl-PL" sz="2800" dirty="0">
                <a:solidFill>
                  <a:schemeClr val="bg1"/>
                </a:solidFill>
              </a:rPr>
              <a:t> Apache </a:t>
            </a:r>
            <a:r>
              <a:rPr lang="pl-PL" sz="2800" dirty="0" err="1">
                <a:solidFill>
                  <a:schemeClr val="bg1"/>
                </a:solidFill>
              </a:rPr>
              <a:t>project</a:t>
            </a:r>
            <a:r>
              <a:rPr lang="pl-PL" sz="2800" dirty="0">
                <a:solidFill>
                  <a:schemeClr val="bg1"/>
                </a:solidFill>
              </a:rPr>
              <a:t> in 2011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Kafka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written</a:t>
            </a:r>
            <a:r>
              <a:rPr lang="pl-PL" sz="2800" dirty="0">
                <a:solidFill>
                  <a:schemeClr val="bg1"/>
                </a:solidFill>
              </a:rPr>
              <a:t> in Scala and Java. </a:t>
            </a:r>
          </a:p>
          <a:p>
            <a:pPr lvl="1"/>
            <a:r>
              <a:rPr lang="pl-PL" sz="2800" dirty="0">
                <a:solidFill>
                  <a:schemeClr val="bg1"/>
                </a:solidFill>
              </a:rPr>
              <a:t>It </a:t>
            </a:r>
            <a:r>
              <a:rPr lang="pl-PL" sz="2800" dirty="0" err="1">
                <a:solidFill>
                  <a:schemeClr val="bg1"/>
                </a:solidFill>
              </a:rPr>
              <a:t>aims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providing</a:t>
            </a:r>
            <a:r>
              <a:rPr lang="pl-PL" sz="2800" dirty="0">
                <a:solidFill>
                  <a:schemeClr val="bg1"/>
                </a:solidFill>
              </a:rPr>
              <a:t> a high-</a:t>
            </a:r>
            <a:r>
              <a:rPr lang="pl-PL" sz="2800" dirty="0" err="1">
                <a:solidFill>
                  <a:schemeClr val="bg1"/>
                </a:solidFill>
              </a:rPr>
              <a:t>throughput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low-latency</a:t>
            </a:r>
            <a:r>
              <a:rPr lang="pl-PL" sz="2800" dirty="0">
                <a:solidFill>
                  <a:schemeClr val="bg1"/>
                </a:solidFill>
              </a:rPr>
              <a:t> platform for </a:t>
            </a:r>
            <a:r>
              <a:rPr lang="pl-PL" sz="2800" dirty="0" err="1">
                <a:solidFill>
                  <a:schemeClr val="bg1"/>
                </a:solidFill>
              </a:rPr>
              <a:t>handling</a:t>
            </a:r>
            <a:r>
              <a:rPr lang="pl-PL" sz="2800" dirty="0">
                <a:solidFill>
                  <a:schemeClr val="bg1"/>
                </a:solidFill>
              </a:rPr>
              <a:t> real-</a:t>
            </a:r>
            <a:r>
              <a:rPr lang="pl-PL" sz="2800" dirty="0" err="1">
                <a:solidFill>
                  <a:schemeClr val="bg1"/>
                </a:solidFill>
              </a:rPr>
              <a:t>time</a:t>
            </a:r>
            <a:r>
              <a:rPr lang="pl-PL" sz="2800" dirty="0">
                <a:solidFill>
                  <a:schemeClr val="bg1"/>
                </a:solidFill>
              </a:rPr>
              <a:t> data </a:t>
            </a:r>
            <a:r>
              <a:rPr lang="pl-PL" sz="2800" dirty="0" err="1">
                <a:solidFill>
                  <a:schemeClr val="bg1"/>
                </a:solidFill>
              </a:rPr>
              <a:t>feeds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Kafka?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dirty="0">
                <a:solidFill>
                  <a:schemeClr val="bg1"/>
                </a:solidFill>
              </a:rPr>
              <a:t>Apache </a:t>
            </a:r>
            <a:r>
              <a:rPr lang="pl-PL" sz="3200" dirty="0" err="1">
                <a:solidFill>
                  <a:schemeClr val="bg1"/>
                </a:solidFill>
              </a:rPr>
              <a:t>describes</a:t>
            </a:r>
            <a:r>
              <a:rPr lang="pl-PL" sz="3200" dirty="0">
                <a:solidFill>
                  <a:schemeClr val="bg1"/>
                </a:solidFill>
              </a:rPr>
              <a:t> Kafka as a </a:t>
            </a:r>
            <a:r>
              <a:rPr lang="pl-PL" sz="3200" dirty="0" err="1">
                <a:solidFill>
                  <a:schemeClr val="bg1"/>
                </a:solidFill>
              </a:rPr>
              <a:t>distributed</a:t>
            </a:r>
            <a:r>
              <a:rPr lang="pl-PL" sz="3200" dirty="0">
                <a:solidFill>
                  <a:schemeClr val="bg1"/>
                </a:solidFill>
              </a:rPr>
              <a:t> streaming platform </a:t>
            </a:r>
            <a:r>
              <a:rPr lang="pl-PL" sz="3200" dirty="0" err="1">
                <a:solidFill>
                  <a:schemeClr val="bg1"/>
                </a:solidFill>
              </a:rPr>
              <a:t>that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lets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us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marL="0" indent="0">
              <a:buNone/>
            </a:pP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Publish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subscribe</a:t>
            </a:r>
            <a:r>
              <a:rPr lang="pl-PL" sz="3200" dirty="0">
                <a:solidFill>
                  <a:schemeClr val="bg1"/>
                </a:solidFill>
              </a:rPr>
              <a:t> to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Store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in a </a:t>
            </a:r>
            <a:r>
              <a:rPr lang="pl-PL" sz="3200" dirty="0" err="1">
                <a:solidFill>
                  <a:schemeClr val="bg1"/>
                </a:solidFill>
              </a:rPr>
              <a:t>fault</a:t>
            </a:r>
            <a:r>
              <a:rPr lang="pl-PL" sz="3200" dirty="0">
                <a:solidFill>
                  <a:schemeClr val="bg1"/>
                </a:solidFill>
              </a:rPr>
              <a:t>-tolerant </a:t>
            </a:r>
            <a:r>
              <a:rPr lang="pl-PL" sz="3200" dirty="0" err="1">
                <a:solidFill>
                  <a:schemeClr val="bg1"/>
                </a:solidFill>
              </a:rPr>
              <a:t>way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Process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of </a:t>
            </a:r>
            <a:r>
              <a:rPr lang="pl-PL" sz="3200" dirty="0" err="1">
                <a:solidFill>
                  <a:schemeClr val="bg1"/>
                </a:solidFill>
              </a:rPr>
              <a:t>records</a:t>
            </a:r>
            <a:r>
              <a:rPr lang="pl-PL" sz="3200" dirty="0">
                <a:solidFill>
                  <a:schemeClr val="bg1"/>
                </a:solidFill>
              </a:rPr>
              <a:t> as </a:t>
            </a:r>
            <a:r>
              <a:rPr lang="pl-PL" sz="3200" dirty="0" err="1">
                <a:solidFill>
                  <a:schemeClr val="bg1"/>
                </a:solidFill>
              </a:rPr>
              <a:t>they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occur</a:t>
            </a:r>
            <a:r>
              <a:rPr lang="pl-PL" sz="3200" dirty="0">
                <a:solidFill>
                  <a:schemeClr val="bg1"/>
                </a:solidFill>
              </a:rPr>
              <a:t>.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9071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9E4B-57CC-1A45-9F45-2F092012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823" b="79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concepts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415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Records</a:t>
            </a:r>
            <a:r>
              <a:rPr lang="pl-PL" dirty="0">
                <a:solidFill>
                  <a:schemeClr val="bg1"/>
                </a:solidFill>
              </a:rPr>
              <a:t> = </a:t>
            </a:r>
            <a:r>
              <a:rPr lang="pl-PL" dirty="0" err="1">
                <a:solidFill>
                  <a:schemeClr val="bg1"/>
                </a:solidFill>
              </a:rPr>
              <a:t>message</a:t>
            </a:r>
            <a:r>
              <a:rPr lang="pl-PL" dirty="0">
                <a:solidFill>
                  <a:schemeClr val="bg1"/>
                </a:solidFill>
              </a:rPr>
              <a:t> = event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record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consists</a:t>
            </a:r>
            <a:r>
              <a:rPr lang="pl-PL" dirty="0">
                <a:solidFill>
                  <a:schemeClr val="bg1"/>
                </a:solidFill>
              </a:rPr>
              <a:t> of a </a:t>
            </a:r>
            <a:r>
              <a:rPr lang="pl-PL" dirty="0" err="1">
                <a:solidFill>
                  <a:schemeClr val="bg1"/>
                </a:solidFill>
              </a:rPr>
              <a:t>key</a:t>
            </a:r>
            <a:r>
              <a:rPr lang="pl-PL" dirty="0">
                <a:solidFill>
                  <a:schemeClr val="bg1"/>
                </a:solidFill>
              </a:rPr>
              <a:t>, a </a:t>
            </a:r>
            <a:r>
              <a:rPr lang="pl-PL" dirty="0" err="1">
                <a:solidFill>
                  <a:schemeClr val="bg1"/>
                </a:solidFill>
              </a:rPr>
              <a:t>value</a:t>
            </a:r>
            <a:r>
              <a:rPr lang="pl-PL" dirty="0">
                <a:solidFill>
                  <a:schemeClr val="bg1"/>
                </a:solidFill>
              </a:rPr>
              <a:t>, and a </a:t>
            </a:r>
            <a:r>
              <a:rPr lang="pl-PL" dirty="0" err="1">
                <a:solidFill>
                  <a:schemeClr val="bg1"/>
                </a:solidFill>
              </a:rPr>
              <a:t>timestamp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Categorized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into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Topics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Message = </a:t>
            </a:r>
            <a:r>
              <a:rPr lang="pl-PL" dirty="0" err="1">
                <a:solidFill>
                  <a:schemeClr val="bg1"/>
                </a:solidFill>
              </a:rPr>
              <a:t>byte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array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S</a:t>
            </a:r>
            <a:r>
              <a:rPr lang="pl-PL" sz="2800" dirty="0" err="1">
                <a:solidFill>
                  <a:schemeClr val="bg1"/>
                </a:solidFill>
              </a:rPr>
              <a:t>erializer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not </a:t>
            </a:r>
            <a:r>
              <a:rPr lang="pl-PL" sz="2800" dirty="0" err="1">
                <a:solidFill>
                  <a:schemeClr val="bg1"/>
                </a:solidFill>
              </a:rPr>
              <a:t>necessary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93613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Topics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Logs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0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70411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Partition</a:t>
            </a:r>
            <a:r>
              <a:rPr lang="pl-PL" dirty="0">
                <a:solidFill>
                  <a:schemeClr val="bg1"/>
                </a:solidFill>
              </a:rPr>
              <a:t> Offset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75372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</TotalTime>
  <Words>321</Words>
  <Application>Microsoft Macintosh PowerPoint</Application>
  <PresentationFormat>Widescreen</PresentationFormat>
  <Paragraphs>60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Calibri Light</vt:lpstr>
      <vt:lpstr>Roboto</vt:lpstr>
      <vt:lpstr>Roboto Medium</vt:lpstr>
      <vt:lpstr>Office Theme</vt:lpstr>
      <vt:lpstr>Apache Kafka Basics</vt:lpstr>
      <vt:lpstr>Kafka Basics Agenda</vt:lpstr>
      <vt:lpstr>What is Kafka?</vt:lpstr>
      <vt:lpstr>What is Kafka?</vt:lpstr>
      <vt:lpstr>Kafka concepts</vt:lpstr>
      <vt:lpstr>Records</vt:lpstr>
      <vt:lpstr>Topics and Logs</vt:lpstr>
      <vt:lpstr>Partitions</vt:lpstr>
      <vt:lpstr>Partition Offset</vt:lpstr>
      <vt:lpstr>Replicas</vt:lpstr>
      <vt:lpstr>Brokers</vt:lpstr>
      <vt:lpstr>Cluster</vt:lpstr>
      <vt:lpstr>Zookeeper</vt:lpstr>
      <vt:lpstr>Kafka Features</vt:lpstr>
      <vt:lpstr>Multi Tenancy</vt:lpstr>
      <vt:lpstr>Geo Replication</vt:lpstr>
      <vt:lpstr>Guarantees</vt:lpstr>
      <vt:lpstr>Kafka as Storage System</vt:lpstr>
      <vt:lpstr>Retention</vt:lpstr>
      <vt:lpstr>Kafka API</vt:lpstr>
      <vt:lpstr>Producer API</vt:lpstr>
      <vt:lpstr>Consumer API</vt:lpstr>
      <vt:lpstr>Streams API</vt:lpstr>
      <vt:lpstr>Connector API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 Basics</dc:title>
  <dc:creator>Dyminski, Mateusz (Nokia - PL/Wroclaw)</dc:creator>
  <cp:lastModifiedBy>Dyminski, Mateusz (Nokia - PL/Wroclaw)</cp:lastModifiedBy>
  <cp:revision>2</cp:revision>
  <dcterms:created xsi:type="dcterms:W3CDTF">2019-07-06T22:00:14Z</dcterms:created>
  <dcterms:modified xsi:type="dcterms:W3CDTF">2019-07-06T22:18:40Z</dcterms:modified>
</cp:coreProperties>
</file>